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76" r:id="rId4"/>
    <p:sldId id="277" r:id="rId5"/>
    <p:sldId id="280" r:id="rId6"/>
    <p:sldId id="281" r:id="rId7"/>
    <p:sldId id="257" r:id="rId8"/>
    <p:sldId id="264" r:id="rId9"/>
    <p:sldId id="258" r:id="rId10"/>
    <p:sldId id="259" r:id="rId11"/>
    <p:sldId id="270" r:id="rId12"/>
    <p:sldId id="272" r:id="rId13"/>
    <p:sldId id="273" r:id="rId14"/>
    <p:sldId id="275" r:id="rId15"/>
    <p:sldId id="282" r:id="rId16"/>
    <p:sldId id="274" r:id="rId17"/>
  </p:sldIdLst>
  <p:sldSz cx="12192000" cy="6858000"/>
  <p:notesSz cx="6889750" cy="1002188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Wydatki budżetowe  OSP </a:t>
            </a:r>
            <a:r>
              <a:rPr lang="pl-PL" dirty="0" smtClean="0"/>
              <a:t>2024</a:t>
            </a:r>
            <a:r>
              <a:rPr lang="pl-PL" baseline="0" dirty="0" smtClean="0"/>
              <a:t> r.</a:t>
            </a:r>
            <a:endParaRPr lang="pl-PL" dirty="0"/>
          </a:p>
        </c:rich>
      </c:tx>
      <c:layout>
        <c:manualLayout>
          <c:xMode val="edge"/>
          <c:yMode val="edge"/>
          <c:x val="0.33282874015748037"/>
          <c:y val="1.5299504228638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1878574499448012"/>
          <c:y val="8.5211630996309962E-2"/>
          <c:w val="0.88018951274317003"/>
          <c:h val="0.6264267817274022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15000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C998298C-5275-4523-A1AD-754D721E54C0}" type="VALUE">
                      <a:rPr lang="en-US" baseline="0" smtClean="0"/>
                      <a:pPr/>
                      <a:t>[WARTOŚĆ]</a:t>
                    </a:fld>
                    <a:endParaRPr lang="pl-PL"/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aseline="0" dirty="0" smtClean="0"/>
                      <a:t>11000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aseline="0" dirty="0" smtClean="0"/>
                      <a:t>73380</a:t>
                    </a:r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1667951701922059E-3"/>
                  <c:y val="3.458919084072361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11 683,68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aseline="0" dirty="0" smtClean="0"/>
                      <a:t>189,25</a:t>
                    </a:r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baseline="0" dirty="0" smtClean="0"/>
                      <a:t>136 421,20</a:t>
                    </a:r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6.9446586169870945E-3"/>
                  <c:y val="4.6118921120963753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97 963,99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baseline="0" dirty="0" smtClean="0"/>
                      <a:t>52 312,04</a:t>
                    </a:r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baseline="0" dirty="0" smtClean="0"/>
                      <a:t>21 920,89</a:t>
                    </a:r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baseline="0" dirty="0" smtClean="0"/>
                      <a:t>2 044,37</a:t>
                    </a:r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-6.6426762443484097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6 480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baseline="0" dirty="0" smtClean="0"/>
                      <a:t>10 867,50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baseline="0" dirty="0" smtClean="0"/>
                      <a:t>46 406,19</a:t>
                    </a:r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baseline="0" dirty="0" smtClean="0"/>
                      <a:t>420</a:t>
                    </a:r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 baseline="0" dirty="0" smtClean="0"/>
                      <a:t>180</a:t>
                    </a:r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19 749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Arkusz1!$A$2:$A$18</c:f>
              <c:strCache>
                <c:ptCount val="17"/>
                <c:pt idx="0">
                  <c:v>Dotacja OSP Dziewierzewo </c:v>
                </c:pt>
                <c:pt idx="1">
                  <c:v>Dotacja OSP Mieczkowo</c:v>
                </c:pt>
                <c:pt idx="2">
                  <c:v>Dotacja OSP Sipiory </c:v>
                </c:pt>
                <c:pt idx="3">
                  <c:v>Ekwiwalent </c:v>
                </c:pt>
                <c:pt idx="4">
                  <c:v>Składki na ubezpieczenie społeczne </c:v>
                </c:pt>
                <c:pt idx="5">
                  <c:v>Składki na Fundusz Pracy</c:v>
                </c:pt>
                <c:pt idx="6">
                  <c:v>Wynagrodzenie bezosobowe </c:v>
                </c:pt>
                <c:pt idx="7">
                  <c:v>Zakup materiałów i wyposażenia</c:v>
                </c:pt>
                <c:pt idx="8">
                  <c:v>Energia elektryczna</c:v>
                </c:pt>
                <c:pt idx="9">
                  <c:v>Gaz</c:v>
                </c:pt>
                <c:pt idx="10">
                  <c:v>Woda (sieć hydrantowa)</c:v>
                </c:pt>
                <c:pt idx="11">
                  <c:v>Zakup usług zdrowotnych</c:v>
                </c:pt>
                <c:pt idx="12">
                  <c:v>Usługi remontowe</c:v>
                </c:pt>
                <c:pt idx="13">
                  <c:v>Zakup usług pozostałych</c:v>
                </c:pt>
                <c:pt idx="14">
                  <c:v>Dostęp do sieci  internet</c:v>
                </c:pt>
                <c:pt idx="15">
                  <c:v>Usługi telekomunikacyjne</c:v>
                </c:pt>
                <c:pt idx="16">
                  <c:v>Ubezpieczenia </c:v>
                </c:pt>
              </c:strCache>
            </c:strRef>
          </c:cat>
          <c:val>
            <c:numRef>
              <c:f>Arkusz1!$B$2:$B$18</c:f>
              <c:numCache>
                <c:formatCode>General</c:formatCode>
                <c:ptCount val="17"/>
                <c:pt idx="0">
                  <c:v>11000</c:v>
                </c:pt>
                <c:pt idx="1">
                  <c:v>9000</c:v>
                </c:pt>
                <c:pt idx="2">
                  <c:v>15000</c:v>
                </c:pt>
                <c:pt idx="3">
                  <c:v>73380</c:v>
                </c:pt>
                <c:pt idx="4">
                  <c:v>11683.68</c:v>
                </c:pt>
                <c:pt idx="5">
                  <c:v>189.25</c:v>
                </c:pt>
                <c:pt idx="6">
                  <c:v>136421.20000000001</c:v>
                </c:pt>
                <c:pt idx="7">
                  <c:v>97963.99</c:v>
                </c:pt>
                <c:pt idx="8">
                  <c:v>52312.04</c:v>
                </c:pt>
                <c:pt idx="9">
                  <c:v>21920.89</c:v>
                </c:pt>
                <c:pt idx="10">
                  <c:v>2044.37</c:v>
                </c:pt>
                <c:pt idx="11">
                  <c:v>6480</c:v>
                </c:pt>
                <c:pt idx="12">
                  <c:v>10867.5</c:v>
                </c:pt>
                <c:pt idx="13">
                  <c:v>46406.19</c:v>
                </c:pt>
                <c:pt idx="14">
                  <c:v>420</c:v>
                </c:pt>
                <c:pt idx="15">
                  <c:v>180</c:v>
                </c:pt>
                <c:pt idx="16">
                  <c:v>19749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Arkusz1!$B$1</c15:sqref>
                        </c15:formulaRef>
                      </c:ext>
                    </c:extLst>
                    <c:strCache>
                      <c:ptCount val="1"/>
                      <c:pt idx="0">
                        <c:v>Budżet p-poż Gmina Kcynia 2020</c:v>
                      </c:pt>
                    </c:strCache>
                  </c:strRef>
                </c15:tx>
              </c15:filteredSeriesTitle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29987880"/>
        <c:axId val="329985920"/>
      </c:barChart>
      <c:catAx>
        <c:axId val="329987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9985920"/>
        <c:crosses val="autoZero"/>
        <c:auto val="1"/>
        <c:lblAlgn val="ctr"/>
        <c:lblOffset val="100"/>
        <c:noMultiLvlLbl val="0"/>
      </c:catAx>
      <c:valAx>
        <c:axId val="329985920"/>
        <c:scaling>
          <c:orientation val="minMax"/>
          <c:max val="140000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9987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Pożary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0833333333333333E-3"/>
                  <c:y val="-5.555555555555555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2"/>
                <c:pt idx="0">
                  <c:v>2023 r.</c:v>
                </c:pt>
                <c:pt idx="1">
                  <c:v>2024 r.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79</c:v>
                </c:pt>
                <c:pt idx="1">
                  <c:v>75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Miejscowe zagrożenia 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186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2"/>
                <c:pt idx="0">
                  <c:v>2023 r.</c:v>
                </c:pt>
                <c:pt idx="1">
                  <c:v>2024 r.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186</c:v>
                </c:pt>
                <c:pt idx="1">
                  <c:v>214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Alarmy fałszywe</c:v>
                </c:pt>
              </c:strCache>
            </c:strRef>
          </c:tx>
          <c:spPr>
            <a:solidFill>
              <a:srgbClr val="7030A0"/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5.208333333333333E-3"/>
                  <c:y val="-3.518518518518518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ln>
                          <a:noFill/>
                        </a:ln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aseline="0" dirty="0" smtClean="0"/>
                      <a:t>8</a:t>
                    </a:r>
                    <a:endParaRPr lang="en-US" sz="16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ln>
                        <a:noFill/>
                      </a:ln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ln>
                      <a:noFill/>
                    </a:ln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2"/>
                <c:pt idx="0">
                  <c:v>2023 r.</c:v>
                </c:pt>
                <c:pt idx="1">
                  <c:v>2024 r.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8</c:v>
                </c:pt>
                <c:pt idx="1">
                  <c:v>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29989056"/>
        <c:axId val="329989448"/>
        <c:axId val="0"/>
      </c:bar3DChart>
      <c:catAx>
        <c:axId val="32998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9989448"/>
        <c:crosses val="autoZero"/>
        <c:auto val="1"/>
        <c:lblAlgn val="ctr"/>
        <c:lblOffset val="100"/>
        <c:noMultiLvlLbl val="0"/>
      </c:catAx>
      <c:valAx>
        <c:axId val="329989448"/>
        <c:scaling>
          <c:orientation val="minMax"/>
          <c:max val="280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9989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ayout>
        <c:manualLayout>
          <c:xMode val="edge"/>
          <c:yMode val="edge"/>
          <c:x val="0.64951673228346463"/>
          <c:y val="0.58432604257801113"/>
          <c:w val="0.14888320209973754"/>
          <c:h val="0.186044327792359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0.32885</cdr:x>
      <cdr:y>0.59282</cdr:y>
    </cdr:from>
    <cdr:to>
      <cdr:x>0.36692</cdr:x>
      <cdr:y>0.64205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4009292" y="4065563"/>
          <a:ext cx="464234" cy="337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600" dirty="0" smtClean="0"/>
            <a:t>75</a:t>
          </a:r>
          <a:endParaRPr lang="pl-PL" sz="1600" dirty="0"/>
        </a:p>
      </cdr:txBody>
    </cdr:sp>
  </cdr:relSizeAnchor>
  <cdr:relSizeAnchor xmlns:cdr="http://schemas.openxmlformats.org/drawingml/2006/chartDrawing">
    <cdr:from>
      <cdr:x>0.38902</cdr:x>
      <cdr:y>0.18401</cdr:y>
    </cdr:from>
    <cdr:to>
      <cdr:x>0.4421</cdr:x>
      <cdr:y>0.22709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4742973" y="1261914"/>
          <a:ext cx="647152" cy="2954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dirty="0" smtClean="0"/>
            <a:t>213</a:t>
          </a:r>
          <a:endParaRPr lang="pl-PL" sz="1400" dirty="0"/>
        </a:p>
      </cdr:txBody>
    </cdr:sp>
  </cdr:relSizeAnchor>
  <cdr:relSizeAnchor xmlns:cdr="http://schemas.openxmlformats.org/drawingml/2006/chartDrawing">
    <cdr:from>
      <cdr:x>0.44423</cdr:x>
      <cdr:y>0.76513</cdr:y>
    </cdr:from>
    <cdr:to>
      <cdr:x>0.48923</cdr:x>
      <cdr:y>0.8041</cdr:y>
    </cdr:to>
    <cdr:sp macro="" textlink="">
      <cdr:nvSpPr>
        <cdr:cNvPr id="4" name="pole tekstowe 3"/>
        <cdr:cNvSpPr txBox="1"/>
      </cdr:nvSpPr>
      <cdr:spPr>
        <a:xfrm xmlns:a="http://schemas.openxmlformats.org/drawingml/2006/main">
          <a:off x="5416062" y="5247249"/>
          <a:ext cx="548640" cy="2672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0.44885</cdr:x>
      <cdr:y>0.75282</cdr:y>
    </cdr:from>
    <cdr:to>
      <cdr:x>0.48923</cdr:x>
      <cdr:y>0.80205</cdr:y>
    </cdr:to>
    <cdr:sp macro="" textlink="">
      <cdr:nvSpPr>
        <cdr:cNvPr id="5" name="pole tekstowe 4"/>
        <cdr:cNvSpPr txBox="1"/>
      </cdr:nvSpPr>
      <cdr:spPr>
        <a:xfrm xmlns:a="http://schemas.openxmlformats.org/drawingml/2006/main">
          <a:off x="5472332" y="5162843"/>
          <a:ext cx="492370" cy="337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600" dirty="0" smtClean="0"/>
            <a:t>11</a:t>
          </a:r>
        </a:p>
        <a:p xmlns:a="http://schemas.openxmlformats.org/drawingml/2006/main">
          <a:endParaRPr lang="pl-PL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97832F0E-FCEF-49ED-B2BA-DD43691087E3}" type="datetimeFigureOut">
              <a:rPr lang="pl-PL" smtClean="0"/>
              <a:t>2025-03-20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35200930-6AA1-4603-8472-5B7FED0B67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9653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00930-6AA1-4603-8472-5B7FED0B67FB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624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5C7-8700-4C5C-8B0C-EDFCFAF80A76}" type="datetimeFigureOut">
              <a:rPr lang="pl-PL" smtClean="0"/>
              <a:t>2025-03-20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63D4B-79C0-48B3-8475-E182A2CC57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7658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5C7-8700-4C5C-8B0C-EDFCFAF80A76}" type="datetimeFigureOut">
              <a:rPr lang="pl-PL" smtClean="0"/>
              <a:t>2025-03-20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63D4B-79C0-48B3-8475-E182A2CC57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3899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5C7-8700-4C5C-8B0C-EDFCFAF80A76}" type="datetimeFigureOut">
              <a:rPr lang="pl-PL" smtClean="0"/>
              <a:t>2025-03-20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63D4B-79C0-48B3-8475-E182A2CC57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5813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5C7-8700-4C5C-8B0C-EDFCFAF80A76}" type="datetimeFigureOut">
              <a:rPr lang="pl-PL" smtClean="0"/>
              <a:t>2025-03-20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63D4B-79C0-48B3-8475-E182A2CC57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9022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5C7-8700-4C5C-8B0C-EDFCFAF80A76}" type="datetimeFigureOut">
              <a:rPr lang="pl-PL" smtClean="0"/>
              <a:t>2025-03-20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63D4B-79C0-48B3-8475-E182A2CC57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2275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5C7-8700-4C5C-8B0C-EDFCFAF80A76}" type="datetimeFigureOut">
              <a:rPr lang="pl-PL" smtClean="0"/>
              <a:t>2025-03-20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63D4B-79C0-48B3-8475-E182A2CC57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6799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5C7-8700-4C5C-8B0C-EDFCFAF80A76}" type="datetimeFigureOut">
              <a:rPr lang="pl-PL" smtClean="0"/>
              <a:t>2025-03-20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63D4B-79C0-48B3-8475-E182A2CC57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6727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5C7-8700-4C5C-8B0C-EDFCFAF80A76}" type="datetimeFigureOut">
              <a:rPr lang="pl-PL" smtClean="0"/>
              <a:t>2025-03-20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63D4B-79C0-48B3-8475-E182A2CC57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5323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5C7-8700-4C5C-8B0C-EDFCFAF80A76}" type="datetimeFigureOut">
              <a:rPr lang="pl-PL" smtClean="0"/>
              <a:t>2025-03-20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63D4B-79C0-48B3-8475-E182A2CC57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2783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5C7-8700-4C5C-8B0C-EDFCFAF80A76}" type="datetimeFigureOut">
              <a:rPr lang="pl-PL" smtClean="0"/>
              <a:t>2025-03-20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63D4B-79C0-48B3-8475-E182A2CC57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825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5C7-8700-4C5C-8B0C-EDFCFAF80A76}" type="datetimeFigureOut">
              <a:rPr lang="pl-PL" smtClean="0"/>
              <a:t>2025-03-20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63D4B-79C0-48B3-8475-E182A2CC57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0762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E65C7-8700-4C5C-8B0C-EDFCFAF80A76}" type="datetimeFigureOut">
              <a:rPr lang="pl-PL" smtClean="0"/>
              <a:t>2025-03-20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63D4B-79C0-48B3-8475-E182A2CC57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195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80822" y="489397"/>
            <a:ext cx="9144000" cy="2054650"/>
          </a:xfrm>
        </p:spPr>
        <p:txBody>
          <a:bodyPr/>
          <a:lstStyle/>
          <a:p>
            <a:r>
              <a:rPr lang="pl-PL" dirty="0" smtClean="0"/>
              <a:t>Sprawozdanie z działalności OSP z gminy Kcynia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54448" y="2587128"/>
            <a:ext cx="8135155" cy="1655762"/>
          </a:xfrm>
        </p:spPr>
        <p:txBody>
          <a:bodyPr/>
          <a:lstStyle/>
          <a:p>
            <a:r>
              <a:rPr lang="pl-PL" dirty="0" smtClean="0"/>
              <a:t>Realizacja wydatków budżetowych za rok 2024</a:t>
            </a:r>
          </a:p>
          <a:p>
            <a:r>
              <a:rPr lang="pl-PL" dirty="0" smtClean="0"/>
              <a:t>Sporządził </a:t>
            </a:r>
            <a:r>
              <a:rPr lang="pl-PL" dirty="0" smtClean="0"/>
              <a:t>komendant ochrony przeciwpożarowej w Kcyni</a:t>
            </a:r>
          </a:p>
          <a:p>
            <a:r>
              <a:rPr lang="pl-PL" dirty="0" smtClean="0"/>
              <a:t>Michał </a:t>
            </a:r>
            <a:r>
              <a:rPr lang="pl-PL" dirty="0" err="1" smtClean="0"/>
              <a:t>Olender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081" y="4199809"/>
            <a:ext cx="4164539" cy="176981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88" y="2618856"/>
            <a:ext cx="3206960" cy="353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59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467304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3307" y="365125"/>
            <a:ext cx="5517397" cy="3586943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Ilość wyjazdów OSP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gminy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Kcynia wg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zestawienia wyjazdów w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r. i 2024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7800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Zawody OSP 2024 r.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199" y="1394846"/>
            <a:ext cx="11217813" cy="4752735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Gminne zawody sportowo-pożarnicze w Górkach </a:t>
            </a:r>
            <a:r>
              <a:rPr lang="pl-PL" dirty="0" smtClean="0"/>
              <a:t>Zagajnych, </a:t>
            </a:r>
            <a:r>
              <a:rPr lang="pl-PL" dirty="0" smtClean="0"/>
              <a:t>w których startowało 40 drużyn z 11 jednostek.</a:t>
            </a:r>
          </a:p>
          <a:p>
            <a:r>
              <a:rPr lang="pl-PL" dirty="0" smtClean="0"/>
              <a:t>Mistrzostwa gminy Kcynia w piłce nożnej drużyn OSP </a:t>
            </a:r>
            <a:r>
              <a:rPr lang="pl-PL" dirty="0" smtClean="0"/>
              <a:t>28.06.2024, </a:t>
            </a:r>
            <a:r>
              <a:rPr lang="pl-PL" dirty="0" smtClean="0"/>
              <a:t>w których brało udział 10 jednostek.</a:t>
            </a:r>
          </a:p>
          <a:p>
            <a:r>
              <a:rPr lang="pl-PL" dirty="0" smtClean="0"/>
              <a:t>II gminne zawody CTIF w Górkach Zagajnych. Startowało 7 drużyn w 2 grupach.</a:t>
            </a:r>
          </a:p>
          <a:p>
            <a:r>
              <a:rPr lang="pl-PL" dirty="0" smtClean="0"/>
              <a:t>I Mikołajkowe halowe zawody MDP gminy Kcynia. Wystartowało 5 drużyn dziewczęcych oraz 9 drużyn chłopców.</a:t>
            </a:r>
          </a:p>
          <a:p>
            <a:r>
              <a:rPr lang="pl-PL" dirty="0" smtClean="0"/>
              <a:t>Mikołajkowe zawody strzeleckie drużyn OSP gminy Kcynia 09.12.2024 r. Udział brało 6 jednostek OSP.</a:t>
            </a:r>
          </a:p>
          <a:p>
            <a:r>
              <a:rPr lang="pl-PL" dirty="0" smtClean="0"/>
              <a:t>Współorganizowanie powiatowych zawodów OLDBOY w Górkach Zagajnych.</a:t>
            </a: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505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957" y="0"/>
            <a:ext cx="11255060" cy="1325563"/>
          </a:xfrm>
        </p:spPr>
        <p:txBody>
          <a:bodyPr>
            <a:noAutofit/>
          </a:bodyPr>
          <a:lstStyle/>
          <a:p>
            <a:pPr algn="ctr"/>
            <a:r>
              <a:rPr lang="pl-PL" sz="4000" dirty="0" smtClean="0"/>
              <a:t>Gminne zawody </a:t>
            </a:r>
            <a:r>
              <a:rPr lang="pl-PL" sz="4000" dirty="0" smtClean="0"/>
              <a:t>sportowo-pożarnicze</a:t>
            </a:r>
            <a:br>
              <a:rPr lang="pl-PL" sz="4000" dirty="0" smtClean="0"/>
            </a:br>
            <a:r>
              <a:rPr lang="pl-PL" sz="4000" dirty="0" smtClean="0"/>
              <a:t>06.2024 Górki </a:t>
            </a:r>
            <a:r>
              <a:rPr lang="pl-PL" sz="4000" dirty="0" smtClean="0"/>
              <a:t>Zagajne</a:t>
            </a:r>
            <a:r>
              <a:rPr lang="pl-PL" sz="4000" dirty="0" smtClean="0"/>
              <a:t>.</a:t>
            </a:r>
            <a:endParaRPr lang="pl-PL" sz="40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5020685"/>
              </p:ext>
            </p:extLst>
          </p:nvPr>
        </p:nvGraphicFramePr>
        <p:xfrm>
          <a:off x="438957" y="1227421"/>
          <a:ext cx="11255060" cy="531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2217"/>
                <a:gridCol w="2232367"/>
                <a:gridCol w="615020"/>
                <a:gridCol w="1302207"/>
                <a:gridCol w="1303855"/>
                <a:gridCol w="1643593"/>
                <a:gridCol w="1207941"/>
                <a:gridCol w="1287151"/>
                <a:gridCol w="930709"/>
              </a:tblGrid>
              <a:tr h="352135">
                <a:tc gridSpan="6"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Lista drużyn na zawody sportowo-pożarnicze gmina Kcynia </a:t>
                      </a:r>
                      <a:r>
                        <a:rPr lang="pl-PL" sz="1600" u="none" strike="noStrike" dirty="0" smtClean="0">
                          <a:effectLst/>
                        </a:rPr>
                        <a:t>06.2024</a:t>
                      </a:r>
                      <a:r>
                        <a:rPr lang="pl-PL" sz="1600" u="none" strike="noStrike" baseline="0" dirty="0" smtClean="0">
                          <a:effectLst/>
                        </a:rPr>
                        <a:t> r.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60672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Lp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OSP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Ogniki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Dziewczęta 12-15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Chłopcy 12-15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Chłopcy 16-18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Grupa "C"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Grupa "A"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suma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2135"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Chwaliszewo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 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 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 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 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1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1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2135"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Dobieszewo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 </a:t>
                      </a:r>
                      <a:r>
                        <a:rPr lang="pl-PL" sz="1600" u="none" strike="noStrike" dirty="0" smtClean="0">
                          <a:effectLst/>
                        </a:rPr>
                        <a:t>1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 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 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1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2135"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3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Dziewierzewo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1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 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2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2135"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4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Górki Zagajne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1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 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2135"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5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Gromadno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 </a:t>
                      </a:r>
                      <a:r>
                        <a:rPr lang="pl-PL" sz="1600" u="none" strike="noStrike" dirty="0" smtClean="0">
                          <a:effectLst/>
                        </a:rPr>
                        <a:t>1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 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 smtClean="0">
                          <a:effectLst/>
                        </a:rPr>
                        <a:t>1</a:t>
                      </a:r>
                      <a:r>
                        <a:rPr lang="pl-PL" sz="1600" u="none" strike="noStrike" dirty="0">
                          <a:effectLst/>
                        </a:rPr>
                        <a:t> 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 smtClean="0">
                          <a:effectLst/>
                        </a:rPr>
                        <a:t>1</a:t>
                      </a:r>
                      <a:r>
                        <a:rPr lang="pl-PL" sz="1600" u="none" strike="noStrike" dirty="0">
                          <a:effectLst/>
                        </a:rPr>
                        <a:t> 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2135"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6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Kcynia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2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2135"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7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Łankowice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 smtClean="0">
                          <a:effectLst/>
                        </a:rPr>
                        <a:t>1</a:t>
                      </a:r>
                      <a:r>
                        <a:rPr lang="pl-PL" sz="1600" u="none" strike="noStrike" dirty="0">
                          <a:effectLst/>
                        </a:rPr>
                        <a:t> 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1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 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1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2135"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8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Mieczkowo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 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 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1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2135"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9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Sipiory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 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 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1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 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1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2135"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Żarczyn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 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 smtClean="0">
                          <a:effectLst/>
                        </a:rPr>
                        <a:t>  1</a:t>
                      </a:r>
                      <a:r>
                        <a:rPr lang="pl-PL" sz="1600" u="none" strike="noStrike" dirty="0">
                          <a:effectLst/>
                        </a:rPr>
                        <a:t> 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 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 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2135"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Żurawia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 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 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 smtClean="0">
                          <a:effectLst/>
                        </a:rPr>
                        <a:t>1</a:t>
                      </a:r>
                      <a:r>
                        <a:rPr lang="pl-PL" sz="1600" u="none" strike="noStrike" dirty="0">
                          <a:effectLst/>
                        </a:rPr>
                        <a:t> 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1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3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2135"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suma</a:t>
                      </a:r>
                      <a:endParaRPr lang="pl-PL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pl-PL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pl-PL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pl-PL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pl-PL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 smtClean="0">
                          <a:effectLst/>
                        </a:rPr>
                        <a:t>13</a:t>
                      </a:r>
                      <a:endParaRPr lang="pl-PL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038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Dotacja MSWiA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 roku 2024 pozyskano dotację ze środków MSWiA  na remont remizy OSP Mieczkowo. </a:t>
            </a:r>
          </a:p>
          <a:p>
            <a:r>
              <a:rPr lang="pl-PL" dirty="0" smtClean="0"/>
              <a:t>Zadanie polegało </a:t>
            </a:r>
            <a:r>
              <a:rPr lang="pl-PL" dirty="0" smtClean="0"/>
              <a:t>na </a:t>
            </a:r>
            <a:r>
              <a:rPr lang="pl-PL" dirty="0" smtClean="0"/>
              <a:t>podwieszeniu sufitu z płyt k/g. Montaż nowego oświetlenia </a:t>
            </a:r>
            <a:r>
              <a:rPr lang="pl-PL" dirty="0" smtClean="0"/>
              <a:t>wewnętrznego  </a:t>
            </a:r>
            <a:r>
              <a:rPr lang="pl-PL" dirty="0" smtClean="0"/>
              <a:t>oraz szpachlowanie i malowanie ścian wozowni. Zakupienie materiału na wykonanie szafek na umundurowanie specjalne.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 smtClean="0"/>
              <a:t>Dotacja celowa z MSWiA w kwocie 1267 zł.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 smtClean="0"/>
              <a:t>Fundusz ochrony p-</a:t>
            </a:r>
            <a:r>
              <a:rPr lang="pl-PL" dirty="0" err="1" smtClean="0"/>
              <a:t>poż</a:t>
            </a:r>
            <a:r>
              <a:rPr lang="pl-PL" dirty="0" smtClean="0"/>
              <a:t> gminy Kcynia 500zł.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 smtClean="0"/>
              <a:t>Wkład własny </a:t>
            </a:r>
            <a:r>
              <a:rPr lang="pl-PL" dirty="0" smtClean="0"/>
              <a:t>jednostki </a:t>
            </a:r>
            <a:r>
              <a:rPr lang="pl-PL" dirty="0" smtClean="0"/>
              <a:t>730 zł</a:t>
            </a:r>
          </a:p>
          <a:p>
            <a:pPr marL="0" indent="0">
              <a:buNone/>
            </a:pPr>
            <a:endParaRPr lang="pl-PL" dirty="0" smtClean="0"/>
          </a:p>
          <a:p>
            <a:pPr lvl="1"/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109139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1852949"/>
              </p:ext>
            </p:extLst>
          </p:nvPr>
        </p:nvGraphicFramePr>
        <p:xfrm>
          <a:off x="25831" y="0"/>
          <a:ext cx="11987978" cy="6938966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4005715"/>
                <a:gridCol w="2873462"/>
                <a:gridCol w="3439588"/>
                <a:gridCol w="1669213"/>
              </a:tblGrid>
              <a:tr h="549077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Jednostka użytkująca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Samochód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Nr rejestracyjny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Rok produkcji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2366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OSP Kcynia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Star Man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CNA 98JL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2005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0374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OSP JRS Kowalewko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Mercedes Benz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CNAFV98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1993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0374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OSP Kcynia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Fiat Ducato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CNA 98VA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1997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2366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OSP Kcynia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SCANIA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CNA EP98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2013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2366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OSP Żarczyn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Lublin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CNA N010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2001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2366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OSP Mieczkowo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VW Transporter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CNA 98NX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1993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2366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OSP Górki Zagajne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Mercedes </a:t>
                      </a:r>
                      <a:r>
                        <a:rPr lang="pl-PL" sz="1600" u="none" strike="noStrike" dirty="0" err="1">
                          <a:effectLst/>
                        </a:rPr>
                        <a:t>Atego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CNA 09JH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1980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2366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OSP Gromadno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Star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CNA 98JH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1997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2366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OSP Łankowice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Ford Focus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CNA 61PJ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2006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2366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OSP Łankowice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VW Transporter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CNA 58JU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1993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2366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OSP Chwaliszewo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VW</a:t>
                      </a:r>
                      <a:r>
                        <a:rPr lang="pl-PL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Transporter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CNA </a:t>
                      </a:r>
                      <a:r>
                        <a:rPr lang="pl-PL" sz="1600" u="none" strike="noStrike" dirty="0" smtClean="0">
                          <a:effectLst/>
                        </a:rPr>
                        <a:t>98NX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 smtClean="0">
                          <a:effectLst/>
                        </a:rPr>
                        <a:t>1994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2366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OSP Dobieszewo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VW Transporter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CNA 5T35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1993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2366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OSP Żurawia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VW Transporter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CNA 06HV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1993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4049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OSP Dziewierzewo (Własnośc stowarzyszenia)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Man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CNA 14055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2020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4049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OSP  Mieczkowo   (Własńość stowarzyszenia)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Ford Transit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CNA29221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2023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4049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OSP Sipiory(Własnośc stowarzyszenia)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Kamaz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CNA 09499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2019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3327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Podsumowanie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Plany na 2025 r:</a:t>
            </a:r>
          </a:p>
          <a:p>
            <a:r>
              <a:rPr lang="pl-PL" dirty="0" smtClean="0"/>
              <a:t>Zakup </a:t>
            </a:r>
            <a:r>
              <a:rPr lang="pl-PL" dirty="0" err="1" smtClean="0"/>
              <a:t>busa</a:t>
            </a:r>
            <a:r>
              <a:rPr lang="pl-PL" dirty="0" smtClean="0"/>
              <a:t> (9 osób) dla </a:t>
            </a:r>
            <a:r>
              <a:rPr lang="pl-PL" dirty="0" err="1" smtClean="0"/>
              <a:t>OSPKcynia</a:t>
            </a:r>
            <a:r>
              <a:rPr lang="pl-PL" dirty="0" smtClean="0"/>
              <a:t> ze środków RPO w ramach dotacji z Urzędu Marszałkowskiego (65% kosztów) przy udziale środków gminnych (35% kosztów).</a:t>
            </a:r>
          </a:p>
          <a:p>
            <a:r>
              <a:rPr lang="pl-PL" dirty="0" smtClean="0"/>
              <a:t>Zakup wozu GBA dla OSP Gromadno ze środków RPO w ramach dotacji z Urzędu Marszałkowskiego </a:t>
            </a:r>
            <a:r>
              <a:rPr lang="pl-PL" dirty="0"/>
              <a:t>(65% kosztów) </a:t>
            </a:r>
            <a:r>
              <a:rPr lang="pl-PL" dirty="0" smtClean="0"/>
              <a:t>przy udziale środków gminnych </a:t>
            </a:r>
            <a:r>
              <a:rPr lang="pl-PL" dirty="0"/>
              <a:t>(35% kosztów</a:t>
            </a:r>
            <a:r>
              <a:rPr lang="pl-PL" dirty="0" smtClean="0"/>
              <a:t>). </a:t>
            </a:r>
            <a:endParaRPr lang="pl-PL" dirty="0"/>
          </a:p>
          <a:p>
            <a:r>
              <a:rPr lang="pl-PL" dirty="0" smtClean="0"/>
              <a:t>Postawienie nowego budynku remizy dla OSP Żarczyn.</a:t>
            </a:r>
          </a:p>
          <a:p>
            <a:r>
              <a:rPr lang="pl-PL" dirty="0" smtClean="0"/>
              <a:t>Remont kopuły wieży starej wozowni w OSP Kcynia</a:t>
            </a: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1061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8" y="-174911"/>
            <a:ext cx="9684913" cy="7032911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33659" y="5841431"/>
            <a:ext cx="10515600" cy="648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uwagę</a:t>
            </a:r>
            <a:endParaRPr lang="pl-PL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ole tekstowe 4"/>
          <p:cNvSpPr txBox="1"/>
          <p:nvPr/>
        </p:nvSpPr>
        <p:spPr>
          <a:xfrm rot="5400000">
            <a:off x="7936017" y="3746628"/>
            <a:ext cx="5945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https://zosprp.pl/2023/04/03/ogolnopolski-strazacki-konkurs-plastyczny-5/</a:t>
            </a:r>
          </a:p>
        </p:txBody>
      </p:sp>
    </p:spTree>
    <p:extLst>
      <p:ext uri="{BB962C8B-B14F-4D97-AF65-F5344CB8AC3E}">
        <p14:creationId xmlns:p14="http://schemas.microsoft.com/office/powerpoint/2010/main" val="2791858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OSP w liczbach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W roku 2024 w 12 jednostkach OSP z gminy Kcynia było </a:t>
            </a:r>
            <a:r>
              <a:rPr lang="pl-PL" dirty="0" smtClean="0"/>
              <a:t>185 </a:t>
            </a:r>
            <a:r>
              <a:rPr lang="pl-PL" dirty="0" smtClean="0"/>
              <a:t>druhen oraz druhów posiadających odpowiednie wyszkolenie, badanie lekarskie, ubezpieczenie oraz szkolenie BHP upoważniające do uczestniczenia w akcjach ratowniczo-gaśniczych.</a:t>
            </a:r>
          </a:p>
          <a:p>
            <a:r>
              <a:rPr lang="pl-PL" dirty="0" smtClean="0"/>
              <a:t>W roku 2024 </a:t>
            </a:r>
            <a:r>
              <a:rPr lang="pl-PL" dirty="0" smtClean="0"/>
              <a:t>41 </a:t>
            </a:r>
            <a:r>
              <a:rPr lang="pl-PL" dirty="0" smtClean="0"/>
              <a:t>strażaków posiadało ważne uprawnienia kierowców pojazdów uprzywilejowanych.</a:t>
            </a:r>
          </a:p>
          <a:p>
            <a:r>
              <a:rPr lang="pl-PL" dirty="0" smtClean="0"/>
              <a:t>W roku 2024 do kursu podstawowego strażaków ochotników organizowanego przez KP PSP w Nakle n/Notecią przystąpiło 20 druhen oraz druhów.</a:t>
            </a:r>
          </a:p>
          <a:p>
            <a:r>
              <a:rPr lang="pl-PL" dirty="0" smtClean="0"/>
              <a:t>Wydatki na ochronę p-</a:t>
            </a:r>
            <a:r>
              <a:rPr lang="pl-PL" dirty="0" err="1" smtClean="0"/>
              <a:t>poż</a:t>
            </a:r>
            <a:r>
              <a:rPr lang="pl-PL" dirty="0" smtClean="0"/>
              <a:t> za rok sprawozdawczy wyniosły 515 149 zł 36 gr.(2023 r.-462 210,70 zł)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450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Krajowy System Ratowniczo-Gaśniczy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765475"/>
              </p:ext>
            </p:extLst>
          </p:nvPr>
        </p:nvGraphicFramePr>
        <p:xfrm>
          <a:off x="115911" y="2197100"/>
          <a:ext cx="11912957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175"/>
                <a:gridCol w="2194275"/>
                <a:gridCol w="1800189"/>
                <a:gridCol w="7039318"/>
              </a:tblGrid>
              <a:tr h="321970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Lp.</a:t>
                      </a:r>
                      <a:endParaRPr lang="pl-P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Jednostka</a:t>
                      </a:r>
                      <a:r>
                        <a:rPr lang="pl-PL" sz="1800" baseline="0" dirty="0" smtClean="0"/>
                        <a:t> OSP</a:t>
                      </a:r>
                      <a:endParaRPr lang="pl-P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Pojazd</a:t>
                      </a:r>
                      <a:endParaRPr lang="pl-P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Wyposażenie</a:t>
                      </a:r>
                      <a:endParaRPr lang="pl-PL" sz="1800" dirty="0"/>
                    </a:p>
                  </a:txBody>
                  <a:tcPr/>
                </a:tc>
              </a:tr>
              <a:tr h="2011680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1</a:t>
                      </a:r>
                      <a:endParaRPr lang="pl-P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Dziewierzewo</a:t>
                      </a:r>
                    </a:p>
                    <a:p>
                      <a:r>
                        <a:rPr lang="pl-PL" sz="1800" dirty="0" smtClean="0"/>
                        <a:t>JOT: 20 rat.</a:t>
                      </a:r>
                    </a:p>
                    <a:p>
                      <a:r>
                        <a:rPr lang="pl-PL" sz="1800" dirty="0" smtClean="0"/>
                        <a:t>Kierowcy</a:t>
                      </a:r>
                      <a:r>
                        <a:rPr lang="pl-PL" sz="1800" baseline="0" dirty="0" smtClean="0"/>
                        <a:t>: 4</a:t>
                      </a:r>
                      <a:endParaRPr lang="pl-PL" sz="1800" dirty="0" smtClean="0"/>
                    </a:p>
                    <a:p>
                      <a:endParaRPr lang="pl-PL" sz="1800" dirty="0" smtClean="0"/>
                    </a:p>
                    <a:p>
                      <a:endParaRPr lang="pl-P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Man TGM 18.320 GBA</a:t>
                      </a:r>
                      <a:endParaRPr lang="pl-P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Narzędzia</a:t>
                      </a:r>
                      <a:r>
                        <a:rPr lang="pl-PL" sz="1800" baseline="0" dirty="0" smtClean="0"/>
                        <a:t> hydrauliczne lekkie Weber.</a:t>
                      </a:r>
                    </a:p>
                    <a:p>
                      <a:r>
                        <a:rPr lang="pl-PL" sz="1800" baseline="0" dirty="0" smtClean="0"/>
                        <a:t>Aparat ODO 4 szt.</a:t>
                      </a:r>
                    </a:p>
                    <a:p>
                      <a:r>
                        <a:rPr lang="pl-PL" sz="1800" baseline="0" dirty="0" smtClean="0"/>
                        <a:t>Pilarka do drewna </a:t>
                      </a:r>
                      <a:r>
                        <a:rPr lang="pl-PL" sz="1800" baseline="0" dirty="0" err="1" smtClean="0"/>
                        <a:t>Stilh</a:t>
                      </a:r>
                      <a:r>
                        <a:rPr lang="pl-PL" sz="1800" baseline="0" dirty="0" smtClean="0"/>
                        <a:t> MS 231, MS 211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aseline="0" dirty="0" smtClean="0"/>
                        <a:t>AED, Motopompa pływająca Niagara, </a:t>
                      </a:r>
                      <a:r>
                        <a:rPr lang="pl-PL" sz="1800" baseline="0" dirty="0" smtClean="0"/>
                        <a:t>Motopompa szlamowa Honda WTX 30</a:t>
                      </a:r>
                      <a:endParaRPr lang="pl-PL" sz="1800" dirty="0" smtClean="0"/>
                    </a:p>
                    <a:p>
                      <a:r>
                        <a:rPr lang="pl-PL" sz="1800" dirty="0" smtClean="0"/>
                        <a:t>Agregat prądotwórczy Honda</a:t>
                      </a:r>
                      <a:r>
                        <a:rPr lang="pl-PL" sz="1800" baseline="0" dirty="0" smtClean="0"/>
                        <a:t> 2000</a:t>
                      </a:r>
                    </a:p>
                    <a:p>
                      <a:r>
                        <a:rPr lang="pl-PL" sz="1800" baseline="0" dirty="0" smtClean="0"/>
                        <a:t>Zestaw ratownictwa medycznego PSP R1</a:t>
                      </a:r>
                      <a:endParaRPr lang="pl-PL" sz="1800" dirty="0"/>
                    </a:p>
                  </a:txBody>
                  <a:tcPr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2</a:t>
                      </a:r>
                      <a:endParaRPr lang="pl-P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Gromadno</a:t>
                      </a:r>
                    </a:p>
                    <a:p>
                      <a:r>
                        <a:rPr lang="pl-PL" sz="1800" dirty="0" smtClean="0"/>
                        <a:t>JOT: 14 rat.</a:t>
                      </a:r>
                    </a:p>
                    <a:p>
                      <a:r>
                        <a:rPr lang="pl-PL" sz="1800" dirty="0" smtClean="0"/>
                        <a:t>Kierowcy:</a:t>
                      </a:r>
                      <a:r>
                        <a:rPr lang="pl-PL" sz="1800" baseline="0" dirty="0" smtClean="0"/>
                        <a:t> 5</a:t>
                      </a:r>
                    </a:p>
                    <a:p>
                      <a:endParaRPr lang="pl-P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Star 244 GBA</a:t>
                      </a:r>
                      <a:endParaRPr lang="pl-P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Narzędzia</a:t>
                      </a:r>
                      <a:r>
                        <a:rPr lang="pl-PL" sz="1800" baseline="0" dirty="0" smtClean="0"/>
                        <a:t> hydrauliczne lekkie Weber.</a:t>
                      </a:r>
                    </a:p>
                    <a:p>
                      <a:r>
                        <a:rPr lang="pl-PL" sz="1800" baseline="0" dirty="0" smtClean="0"/>
                        <a:t>Aparat ODO 4 szt.</a:t>
                      </a:r>
                    </a:p>
                    <a:p>
                      <a:r>
                        <a:rPr lang="pl-PL" sz="1800" baseline="0" dirty="0" smtClean="0"/>
                        <a:t>Pilarka do drewna </a:t>
                      </a:r>
                      <a:r>
                        <a:rPr lang="pl-PL" sz="1800" baseline="0" dirty="0" err="1" smtClean="0"/>
                        <a:t>Stilh</a:t>
                      </a:r>
                      <a:r>
                        <a:rPr lang="pl-PL" sz="1800" baseline="0" dirty="0" smtClean="0"/>
                        <a:t> MS 231, MS 211</a:t>
                      </a:r>
                    </a:p>
                    <a:p>
                      <a:r>
                        <a:rPr lang="pl-PL" sz="1800" baseline="0" dirty="0" smtClean="0"/>
                        <a:t> Motopompa pływająca Niagara,  Motopompa szlamowa Honda WTX 30, Agregat prądotwórczy </a:t>
                      </a:r>
                      <a:r>
                        <a:rPr lang="pl-PL" sz="1800" baseline="0" dirty="0" err="1" smtClean="0"/>
                        <a:t>Geko</a:t>
                      </a:r>
                      <a:endParaRPr lang="pl-PL" sz="18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aseline="0" dirty="0" smtClean="0"/>
                        <a:t>Zestaw ratownictwa medycznego PSP R1</a:t>
                      </a:r>
                      <a:endParaRPr lang="pl-PL" sz="18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796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Krajowy System </a:t>
            </a:r>
            <a:r>
              <a:rPr lang="pl-PL" dirty="0" smtClean="0"/>
              <a:t>Ratowniczo-Gaśniczy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506544"/>
              </p:ext>
            </p:extLst>
          </p:nvPr>
        </p:nvGraphicFramePr>
        <p:xfrm>
          <a:off x="57955" y="1925649"/>
          <a:ext cx="12076089" cy="4251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214"/>
                <a:gridCol w="2224323"/>
                <a:gridCol w="1824840"/>
                <a:gridCol w="7135712"/>
              </a:tblGrid>
              <a:tr h="502274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Lp.</a:t>
                      </a:r>
                      <a:endParaRPr lang="pl-P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Jednostka</a:t>
                      </a:r>
                      <a:r>
                        <a:rPr lang="pl-PL" sz="1800" baseline="0" dirty="0" smtClean="0"/>
                        <a:t> OSP</a:t>
                      </a:r>
                      <a:endParaRPr lang="pl-P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Pojazd</a:t>
                      </a:r>
                      <a:endParaRPr lang="pl-P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Wyposażenie</a:t>
                      </a:r>
                      <a:endParaRPr lang="pl-PL" sz="1800" dirty="0"/>
                    </a:p>
                  </a:txBody>
                  <a:tcPr/>
                </a:tc>
              </a:tr>
              <a:tr h="173736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3</a:t>
                      </a:r>
                      <a:endParaRPr lang="pl-P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Kcynia</a:t>
                      </a:r>
                    </a:p>
                    <a:p>
                      <a:r>
                        <a:rPr lang="pl-PL" sz="1800" dirty="0" smtClean="0"/>
                        <a:t>JOT: 31 rat.</a:t>
                      </a:r>
                    </a:p>
                    <a:p>
                      <a:r>
                        <a:rPr lang="pl-PL" sz="1800" dirty="0" smtClean="0"/>
                        <a:t>Kierowcy</a:t>
                      </a:r>
                      <a:r>
                        <a:rPr lang="pl-PL" sz="1800" baseline="0" dirty="0" smtClean="0"/>
                        <a:t>: 10</a:t>
                      </a:r>
                      <a:endParaRPr lang="pl-P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800" dirty="0" err="1" smtClean="0"/>
                        <a:t>Starmann</a:t>
                      </a:r>
                      <a:r>
                        <a:rPr lang="pl-PL" sz="1800" dirty="0" smtClean="0"/>
                        <a:t> 14 225 GBA</a:t>
                      </a:r>
                    </a:p>
                    <a:p>
                      <a:r>
                        <a:rPr lang="pl-PL" sz="1800" dirty="0" smtClean="0"/>
                        <a:t>Scania P 400 GCBA</a:t>
                      </a:r>
                      <a:endParaRPr lang="pl-P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Narzędzia hydrauliczne Lukas, Aparaty ODO 8 szt.</a:t>
                      </a:r>
                    </a:p>
                    <a:p>
                      <a:r>
                        <a:rPr lang="pl-PL" sz="1800" dirty="0" smtClean="0"/>
                        <a:t>Pilarki</a:t>
                      </a:r>
                      <a:r>
                        <a:rPr lang="pl-PL" sz="1800" baseline="0" dirty="0" smtClean="0"/>
                        <a:t> do drewna </a:t>
                      </a:r>
                      <a:r>
                        <a:rPr lang="pl-PL" sz="1800" baseline="0" dirty="0" err="1" smtClean="0"/>
                        <a:t>Stihl</a:t>
                      </a:r>
                      <a:r>
                        <a:rPr lang="pl-PL" sz="1800" baseline="0" dirty="0" smtClean="0"/>
                        <a:t>  MS 441, MS 211, MS 231, Piła do stali i betonu </a:t>
                      </a:r>
                      <a:r>
                        <a:rPr lang="pl-PL" sz="1800" baseline="0" dirty="0" err="1" smtClean="0"/>
                        <a:t>Stilh</a:t>
                      </a:r>
                      <a:r>
                        <a:rPr lang="pl-PL" sz="1800" baseline="0" dirty="0" smtClean="0"/>
                        <a:t> TS 420 2 szt. Agregat prądotwórczy Honda 2 szt. Motopompa pływająca Niagara,  Motopompa szlamowa Honda WTX 40, </a:t>
                      </a:r>
                      <a:endParaRPr lang="pl-PL" sz="18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aseline="0" dirty="0" smtClean="0"/>
                        <a:t>Zestaw ratownictwa medycznego PSP R1 2 szt.</a:t>
                      </a:r>
                      <a:endParaRPr lang="pl-PL" sz="1800" dirty="0" smtClean="0"/>
                    </a:p>
                    <a:p>
                      <a:endParaRPr lang="pl-PL" sz="1800" dirty="0"/>
                    </a:p>
                  </a:txBody>
                  <a:tcPr/>
                </a:tc>
              </a:tr>
              <a:tr h="201168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4</a:t>
                      </a:r>
                      <a:endParaRPr lang="pl-P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Sipiory</a:t>
                      </a:r>
                    </a:p>
                    <a:p>
                      <a:r>
                        <a:rPr lang="pl-PL" sz="1800" dirty="0" smtClean="0"/>
                        <a:t>JOT: 16 rat.</a:t>
                      </a:r>
                    </a:p>
                    <a:p>
                      <a:r>
                        <a:rPr lang="pl-PL" sz="1800" dirty="0" smtClean="0"/>
                        <a:t>Kierowcy:</a:t>
                      </a:r>
                      <a:r>
                        <a:rPr lang="pl-PL" sz="1800" baseline="0" dirty="0" smtClean="0"/>
                        <a:t> 4</a:t>
                      </a:r>
                      <a:endParaRPr lang="pl-P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Kamaz 432656</a:t>
                      </a:r>
                      <a:endParaRPr lang="pl-P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Narzędzia</a:t>
                      </a:r>
                      <a:r>
                        <a:rPr lang="pl-PL" sz="1800" baseline="0" dirty="0" smtClean="0"/>
                        <a:t> hydrauliczne lekkie Weber.</a:t>
                      </a:r>
                    </a:p>
                    <a:p>
                      <a:r>
                        <a:rPr lang="pl-PL" sz="1800" baseline="0" dirty="0" smtClean="0"/>
                        <a:t>Aparat ODO 4 szt.</a:t>
                      </a:r>
                    </a:p>
                    <a:p>
                      <a:r>
                        <a:rPr lang="pl-PL" sz="1800" baseline="0" dirty="0" smtClean="0"/>
                        <a:t>Pilarka do drewna </a:t>
                      </a:r>
                      <a:r>
                        <a:rPr lang="pl-PL" sz="1800" baseline="0" dirty="0" err="1" smtClean="0"/>
                        <a:t>Stilh</a:t>
                      </a:r>
                      <a:r>
                        <a:rPr lang="pl-PL" sz="1800" baseline="0" dirty="0" smtClean="0"/>
                        <a:t> MS 231, MS 211</a:t>
                      </a:r>
                    </a:p>
                    <a:p>
                      <a:r>
                        <a:rPr lang="pl-PL" sz="1800" baseline="0" dirty="0" smtClean="0"/>
                        <a:t>Motopompa pływająca Niagara,  Motopompa szlamowa Honda WTX 30, Agregat prądotwórczy </a:t>
                      </a:r>
                      <a:r>
                        <a:rPr lang="pl-PL" sz="1800" baseline="0" dirty="0" err="1" smtClean="0"/>
                        <a:t>Geko</a:t>
                      </a:r>
                      <a:endParaRPr lang="pl-PL" sz="18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aseline="0" dirty="0" smtClean="0"/>
                        <a:t>Zestaw ratownictwa medycznego PSP R1</a:t>
                      </a:r>
                      <a:endParaRPr lang="pl-PL" sz="1800" dirty="0" smtClean="0"/>
                    </a:p>
                    <a:p>
                      <a:endParaRPr lang="pl-PL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649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Jednostki </a:t>
            </a:r>
            <a:r>
              <a:rPr lang="pl-PL" dirty="0" err="1" smtClean="0"/>
              <a:t>pozasystemowe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187990"/>
              </p:ext>
            </p:extLst>
          </p:nvPr>
        </p:nvGraphicFramePr>
        <p:xfrm>
          <a:off x="115912" y="1373514"/>
          <a:ext cx="11938715" cy="4997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1076"/>
                <a:gridCol w="2199020"/>
                <a:gridCol w="1804081"/>
                <a:gridCol w="7054538"/>
              </a:tblGrid>
              <a:tr h="34991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Lp.</a:t>
                      </a:r>
                      <a:endParaRPr lang="pl-P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Jednostka</a:t>
                      </a:r>
                      <a:r>
                        <a:rPr lang="pl-PL" sz="1800" baseline="0" dirty="0" smtClean="0"/>
                        <a:t> OSP</a:t>
                      </a:r>
                      <a:endParaRPr lang="pl-P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Pojazd</a:t>
                      </a:r>
                      <a:endParaRPr lang="pl-P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Wyposażenie</a:t>
                      </a:r>
                      <a:endParaRPr lang="pl-PL" sz="1800" dirty="0"/>
                    </a:p>
                  </a:txBody>
                  <a:tcPr/>
                </a:tc>
              </a:tr>
              <a:tr h="650299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1</a:t>
                      </a:r>
                      <a:endParaRPr lang="pl-P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Chwaliszewo</a:t>
                      </a:r>
                    </a:p>
                    <a:p>
                      <a:r>
                        <a:rPr lang="pl-PL" sz="1800" dirty="0" smtClean="0"/>
                        <a:t>JOT: 9 rat.</a:t>
                      </a:r>
                    </a:p>
                    <a:p>
                      <a:r>
                        <a:rPr lang="pl-PL" sz="1800" dirty="0" smtClean="0"/>
                        <a:t>Kierowcy</a:t>
                      </a:r>
                      <a:r>
                        <a:rPr lang="pl-PL" sz="1800" baseline="0" dirty="0" smtClean="0"/>
                        <a:t>: 1</a:t>
                      </a:r>
                      <a:endParaRPr lang="pl-P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VW T4 GLM</a:t>
                      </a:r>
                      <a:endParaRPr lang="pl-P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Motopompa Polonia PO5, Agregat prądotwórczy</a:t>
                      </a:r>
                      <a:r>
                        <a:rPr lang="pl-PL" sz="1800" baseline="0" dirty="0" smtClean="0"/>
                        <a:t> Fogo FH 3001, Pilarka do drewna </a:t>
                      </a:r>
                      <a:r>
                        <a:rPr lang="pl-PL" sz="1800" baseline="0" dirty="0" err="1" smtClean="0"/>
                        <a:t>Stihl</a:t>
                      </a:r>
                      <a:r>
                        <a:rPr lang="pl-PL" sz="1800" baseline="0" dirty="0" smtClean="0"/>
                        <a:t> MS 231</a:t>
                      </a:r>
                      <a:endParaRPr lang="pl-PL" sz="1800" dirty="0" smtClean="0"/>
                    </a:p>
                    <a:p>
                      <a:endParaRPr lang="pl-PL" sz="1800" dirty="0"/>
                    </a:p>
                  </a:txBody>
                  <a:tcPr/>
                </a:tc>
              </a:tr>
              <a:tr h="1401442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2</a:t>
                      </a:r>
                      <a:endParaRPr lang="pl-P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Dobieszewo</a:t>
                      </a:r>
                    </a:p>
                    <a:p>
                      <a:r>
                        <a:rPr lang="pl-PL" sz="1800" dirty="0" smtClean="0"/>
                        <a:t>JOT: 15 rat.</a:t>
                      </a:r>
                    </a:p>
                    <a:p>
                      <a:r>
                        <a:rPr lang="pl-PL" sz="1800" dirty="0" smtClean="0"/>
                        <a:t>Kierowcy:</a:t>
                      </a:r>
                      <a:r>
                        <a:rPr lang="pl-PL" sz="1800" baseline="0" dirty="0" smtClean="0"/>
                        <a:t> 2</a:t>
                      </a:r>
                      <a:endParaRPr lang="pl-P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VW</a:t>
                      </a:r>
                      <a:r>
                        <a:rPr lang="pl-PL" sz="1800" baseline="0" dirty="0" smtClean="0"/>
                        <a:t> T4 GLM</a:t>
                      </a:r>
                      <a:endParaRPr lang="pl-P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Motopompa Polonia PO5, Motopompa pływająca Niagara 2,Agregat prądotwórczy</a:t>
                      </a:r>
                      <a:r>
                        <a:rPr lang="pl-PL" sz="1800" baseline="0" dirty="0" smtClean="0"/>
                        <a:t> Fogo FH 3001, Pilarka do drewna </a:t>
                      </a:r>
                      <a:r>
                        <a:rPr lang="pl-PL" sz="1800" baseline="0" dirty="0" err="1" smtClean="0"/>
                        <a:t>Stihl</a:t>
                      </a:r>
                      <a:r>
                        <a:rPr lang="pl-PL" sz="1800" baseline="0" dirty="0" smtClean="0"/>
                        <a:t> MS 231</a:t>
                      </a:r>
                      <a:endParaRPr lang="pl-PL" sz="1800" dirty="0" smtClean="0"/>
                    </a:p>
                    <a:p>
                      <a:endParaRPr lang="pl-PL" sz="1800" dirty="0" smtClean="0"/>
                    </a:p>
                    <a:p>
                      <a:endParaRPr lang="pl-PL" sz="1800" dirty="0"/>
                    </a:p>
                  </a:txBody>
                  <a:tcPr/>
                </a:tc>
              </a:tr>
              <a:tr h="800219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3</a:t>
                      </a:r>
                      <a:endParaRPr lang="pl-P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Górki Zagajne</a:t>
                      </a:r>
                    </a:p>
                    <a:p>
                      <a:r>
                        <a:rPr lang="pl-PL" sz="1800" dirty="0" smtClean="0"/>
                        <a:t>JOT: 14</a:t>
                      </a:r>
                    </a:p>
                    <a:p>
                      <a:r>
                        <a:rPr lang="pl-PL" sz="1800" dirty="0" smtClean="0"/>
                        <a:t>Kierowcy:</a:t>
                      </a:r>
                      <a:r>
                        <a:rPr lang="pl-PL" sz="1800" baseline="0" dirty="0" smtClean="0"/>
                        <a:t> 3</a:t>
                      </a:r>
                      <a:endParaRPr lang="pl-P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Mercedes</a:t>
                      </a:r>
                      <a:r>
                        <a:rPr lang="pl-PL" sz="1800" baseline="0" dirty="0" smtClean="0"/>
                        <a:t> </a:t>
                      </a:r>
                      <a:r>
                        <a:rPr lang="pl-PL" sz="1800" baseline="0" dirty="0" err="1" smtClean="0"/>
                        <a:t>Atego</a:t>
                      </a:r>
                      <a:r>
                        <a:rPr lang="pl-PL" sz="1800" baseline="0" dirty="0" smtClean="0"/>
                        <a:t> GCBA</a:t>
                      </a:r>
                      <a:endParaRPr lang="pl-P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/>
                        <a:t>Aparaty ODO 4</a:t>
                      </a:r>
                      <a:r>
                        <a:rPr lang="pl-PL" sz="1800" baseline="0" dirty="0" smtClean="0"/>
                        <a:t> szt., Pilarka do drewna </a:t>
                      </a:r>
                      <a:r>
                        <a:rPr lang="pl-PL" sz="1800" baseline="0" dirty="0" err="1" smtClean="0"/>
                        <a:t>Stihl</a:t>
                      </a:r>
                      <a:r>
                        <a:rPr lang="pl-PL" sz="1800" baseline="0" dirty="0" smtClean="0"/>
                        <a:t> MS 211, MS 251, Agregat prądotwórczy </a:t>
                      </a:r>
                      <a:r>
                        <a:rPr lang="pl-PL" sz="1800" baseline="0" dirty="0" err="1" smtClean="0"/>
                        <a:t>Eismann</a:t>
                      </a:r>
                      <a:r>
                        <a:rPr lang="pl-PL" sz="1800" baseline="0" dirty="0" smtClean="0"/>
                        <a:t>, </a:t>
                      </a:r>
                      <a:r>
                        <a:rPr lang="pl-PL" sz="1800" baseline="0" dirty="0" smtClean="0"/>
                        <a:t>Zestaw ratownictwa medycznego PSP R1</a:t>
                      </a:r>
                      <a:endParaRPr lang="pl-PL" sz="1800" dirty="0" smtClean="0"/>
                    </a:p>
                    <a:p>
                      <a:endParaRPr lang="pl-PL" sz="1800" dirty="0"/>
                    </a:p>
                  </a:txBody>
                  <a:tcPr/>
                </a:tc>
              </a:tr>
              <a:tr h="1401442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4</a:t>
                      </a:r>
                      <a:endParaRPr lang="pl-P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Kowalewko</a:t>
                      </a:r>
                    </a:p>
                    <a:p>
                      <a:r>
                        <a:rPr lang="pl-PL" sz="1800" dirty="0" smtClean="0"/>
                        <a:t>JOT: 14</a:t>
                      </a:r>
                    </a:p>
                    <a:p>
                      <a:r>
                        <a:rPr lang="pl-PL" sz="1800" dirty="0" smtClean="0"/>
                        <a:t>Kierowcy:</a:t>
                      </a:r>
                      <a:r>
                        <a:rPr lang="pl-PL" sz="1800" baseline="0" dirty="0" smtClean="0"/>
                        <a:t> 2</a:t>
                      </a:r>
                      <a:endParaRPr lang="pl-PL" sz="1800" dirty="0" smtClean="0"/>
                    </a:p>
                    <a:p>
                      <a:endParaRPr lang="pl-P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Mercedes</a:t>
                      </a:r>
                      <a:r>
                        <a:rPr lang="pl-PL" sz="1800" baseline="0" dirty="0" smtClean="0"/>
                        <a:t> G 290 </a:t>
                      </a:r>
                      <a:endParaRPr lang="pl-P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aseline="0" dirty="0" smtClean="0"/>
                        <a:t>Zestaw ratownictwa medycznego PSP R1</a:t>
                      </a:r>
                      <a:endParaRPr lang="pl-PL" sz="1800" dirty="0" smtClean="0"/>
                    </a:p>
                    <a:p>
                      <a:endParaRPr lang="pl-PL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568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Jednostki </a:t>
            </a:r>
            <a:r>
              <a:rPr lang="pl-PL" dirty="0" err="1" smtClean="0"/>
              <a:t>pozasystemowe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78231"/>
              </p:ext>
            </p:extLst>
          </p:nvPr>
        </p:nvGraphicFramePr>
        <p:xfrm>
          <a:off x="115912" y="1373514"/>
          <a:ext cx="11951593" cy="5089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026"/>
                <a:gridCol w="2201392"/>
                <a:gridCol w="1806027"/>
                <a:gridCol w="7062148"/>
              </a:tblGrid>
              <a:tr h="34991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Lp.</a:t>
                      </a:r>
                      <a:endParaRPr lang="pl-P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Jednostka</a:t>
                      </a:r>
                      <a:r>
                        <a:rPr lang="pl-PL" sz="1800" baseline="0" dirty="0" smtClean="0"/>
                        <a:t> OSP</a:t>
                      </a:r>
                      <a:endParaRPr lang="pl-P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Pojazd</a:t>
                      </a:r>
                      <a:endParaRPr lang="pl-P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Wyposażenie</a:t>
                      </a:r>
                      <a:endParaRPr lang="pl-PL" sz="1800" dirty="0"/>
                    </a:p>
                  </a:txBody>
                  <a:tcPr/>
                </a:tc>
              </a:tr>
              <a:tr h="650299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5</a:t>
                      </a:r>
                      <a:endParaRPr lang="pl-P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800" dirty="0" err="1" smtClean="0"/>
                        <a:t>Łankowice</a:t>
                      </a:r>
                      <a:endParaRPr lang="pl-PL" sz="1800" dirty="0" smtClean="0"/>
                    </a:p>
                    <a:p>
                      <a:r>
                        <a:rPr lang="pl-PL" sz="1800" dirty="0" smtClean="0"/>
                        <a:t>JOT: 16 rat.</a:t>
                      </a:r>
                    </a:p>
                    <a:p>
                      <a:r>
                        <a:rPr lang="pl-PL" sz="1800" dirty="0" smtClean="0"/>
                        <a:t>Kierowcy</a:t>
                      </a:r>
                      <a:r>
                        <a:rPr lang="pl-PL" sz="1800" baseline="0" dirty="0" smtClean="0"/>
                        <a:t>: 3</a:t>
                      </a:r>
                      <a:endParaRPr lang="pl-P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VW T4 GLM</a:t>
                      </a:r>
                    </a:p>
                    <a:p>
                      <a:r>
                        <a:rPr lang="pl-PL" sz="1800" dirty="0" smtClean="0"/>
                        <a:t>Ford</a:t>
                      </a:r>
                      <a:r>
                        <a:rPr lang="pl-PL" sz="1800" baseline="0" dirty="0" smtClean="0"/>
                        <a:t> Focus </a:t>
                      </a:r>
                      <a:r>
                        <a:rPr lang="pl-PL" sz="1800" baseline="0" dirty="0" err="1" smtClean="0"/>
                        <a:t>Slop</a:t>
                      </a:r>
                      <a:endParaRPr lang="pl-P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Motopompa Polonia PO5, Agregat prądotwórczy</a:t>
                      </a:r>
                      <a:r>
                        <a:rPr lang="pl-PL" sz="1800" baseline="0" dirty="0" smtClean="0"/>
                        <a:t> Honda 2000, Pilarka do drewna </a:t>
                      </a:r>
                      <a:r>
                        <a:rPr lang="pl-PL" sz="1800" baseline="0" dirty="0" err="1" smtClean="0"/>
                        <a:t>Stihl</a:t>
                      </a:r>
                      <a:r>
                        <a:rPr lang="pl-PL" sz="1800" baseline="0" dirty="0" smtClean="0"/>
                        <a:t> MS 231, MS 441, Motopompa pływająca </a:t>
                      </a:r>
                      <a:r>
                        <a:rPr lang="pl-PL" sz="1800" baseline="0" dirty="0" err="1" smtClean="0"/>
                        <a:t>Aquafast</a:t>
                      </a:r>
                      <a:endParaRPr lang="pl-PL" sz="1800" dirty="0" smtClean="0"/>
                    </a:p>
                    <a:p>
                      <a:endParaRPr lang="pl-PL" sz="1800" dirty="0"/>
                    </a:p>
                  </a:txBody>
                  <a:tcPr/>
                </a:tc>
              </a:tr>
              <a:tr h="1401442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6</a:t>
                      </a:r>
                      <a:endParaRPr lang="pl-P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Mieczkowo</a:t>
                      </a:r>
                    </a:p>
                    <a:p>
                      <a:r>
                        <a:rPr lang="pl-PL" sz="1800" dirty="0" smtClean="0"/>
                        <a:t>JOT: 11 rat.</a:t>
                      </a:r>
                    </a:p>
                    <a:p>
                      <a:r>
                        <a:rPr lang="pl-PL" sz="1800" dirty="0" smtClean="0"/>
                        <a:t>Kierowcy:</a:t>
                      </a:r>
                      <a:r>
                        <a:rPr lang="pl-PL" sz="1800" baseline="0" dirty="0" smtClean="0"/>
                        <a:t> 3</a:t>
                      </a:r>
                      <a:endParaRPr lang="pl-P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Ford Transit GLBM</a:t>
                      </a:r>
                      <a:endParaRPr lang="pl-P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Motopompa pływająca Niagara 2,Agregat prądotwórczy</a:t>
                      </a:r>
                      <a:r>
                        <a:rPr lang="pl-PL" sz="1800" baseline="0" dirty="0" smtClean="0"/>
                        <a:t> Fogo FH 3001, Pilarka do drewna </a:t>
                      </a:r>
                      <a:r>
                        <a:rPr lang="pl-PL" sz="1800" baseline="0" dirty="0" err="1" smtClean="0"/>
                        <a:t>Stihl</a:t>
                      </a:r>
                      <a:r>
                        <a:rPr lang="pl-PL" sz="1800" baseline="0" dirty="0" smtClean="0"/>
                        <a:t> MS 231</a:t>
                      </a:r>
                      <a:endParaRPr lang="pl-PL" sz="1800" dirty="0" smtClean="0"/>
                    </a:p>
                    <a:p>
                      <a:endParaRPr lang="pl-PL" sz="1800" dirty="0" smtClean="0"/>
                    </a:p>
                    <a:p>
                      <a:endParaRPr lang="pl-PL" sz="1800" dirty="0"/>
                    </a:p>
                  </a:txBody>
                  <a:tcPr/>
                </a:tc>
              </a:tr>
              <a:tr h="1006281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7</a:t>
                      </a:r>
                      <a:endParaRPr lang="pl-P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Żurawia</a:t>
                      </a:r>
                    </a:p>
                    <a:p>
                      <a:r>
                        <a:rPr lang="pl-PL" dirty="0" smtClean="0"/>
                        <a:t>JOT: 11 rat.</a:t>
                      </a:r>
                    </a:p>
                    <a:p>
                      <a:r>
                        <a:rPr lang="pl-PL" dirty="0" smtClean="0"/>
                        <a:t>Kierowcy:</a:t>
                      </a:r>
                      <a:r>
                        <a:rPr lang="pl-PL" baseline="0" dirty="0" smtClean="0"/>
                        <a:t>  2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VW</a:t>
                      </a:r>
                      <a:r>
                        <a:rPr lang="pl-PL" sz="1800" baseline="0" dirty="0" smtClean="0"/>
                        <a:t> T4 GLM</a:t>
                      </a:r>
                      <a:endParaRPr lang="pl-P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Motopompa Polonia</a:t>
                      </a:r>
                      <a:r>
                        <a:rPr lang="pl-PL" sz="1800" baseline="0" dirty="0" smtClean="0"/>
                        <a:t> PO 5</a:t>
                      </a:r>
                      <a:r>
                        <a:rPr lang="pl-PL" sz="1800" dirty="0" smtClean="0"/>
                        <a:t>,</a:t>
                      </a:r>
                      <a:r>
                        <a:rPr lang="pl-PL" sz="1800" baseline="0" dirty="0" smtClean="0"/>
                        <a:t> Motopompa szlamowa Honda WTX 40, </a:t>
                      </a:r>
                      <a:r>
                        <a:rPr lang="pl-PL" sz="1800" dirty="0" smtClean="0"/>
                        <a:t>Agregat prądotwórczy</a:t>
                      </a:r>
                      <a:r>
                        <a:rPr lang="pl-PL" sz="1800" baseline="0" dirty="0" smtClean="0"/>
                        <a:t> Fogo FH 3001, Pilarka do drewna </a:t>
                      </a:r>
                      <a:r>
                        <a:rPr lang="pl-PL" sz="1800" baseline="0" dirty="0" err="1" smtClean="0"/>
                        <a:t>Stihl</a:t>
                      </a:r>
                      <a:r>
                        <a:rPr lang="pl-PL" sz="1800" baseline="0" dirty="0" smtClean="0"/>
                        <a:t> MS 231</a:t>
                      </a:r>
                      <a:endParaRPr lang="pl-PL" sz="1800" dirty="0" smtClean="0"/>
                    </a:p>
                    <a:p>
                      <a:endParaRPr lang="pl-PL" sz="1800" dirty="0"/>
                    </a:p>
                  </a:txBody>
                  <a:tcPr/>
                </a:tc>
              </a:tr>
              <a:tr h="1401442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8</a:t>
                      </a:r>
                      <a:endParaRPr lang="pl-P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Żarczyn</a:t>
                      </a:r>
                    </a:p>
                    <a:p>
                      <a:r>
                        <a:rPr lang="pl-PL" sz="1800" dirty="0" smtClean="0"/>
                        <a:t>JOT:</a:t>
                      </a:r>
                      <a:r>
                        <a:rPr lang="pl-PL" sz="1800" baseline="0" dirty="0" smtClean="0"/>
                        <a:t> 14 rat.</a:t>
                      </a:r>
                    </a:p>
                    <a:p>
                      <a:r>
                        <a:rPr lang="pl-PL" sz="1800" baseline="0" dirty="0" smtClean="0"/>
                        <a:t>Kierowcy :2</a:t>
                      </a:r>
                      <a:endParaRPr lang="pl-PL" dirty="0" smtClean="0"/>
                    </a:p>
                    <a:p>
                      <a:endParaRPr lang="pl-P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Lublin</a:t>
                      </a:r>
                      <a:r>
                        <a:rPr lang="pl-PL" sz="1800" baseline="0" dirty="0" smtClean="0"/>
                        <a:t> GLM</a:t>
                      </a:r>
                      <a:endParaRPr lang="pl-P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Motopompa</a:t>
                      </a:r>
                      <a:r>
                        <a:rPr lang="pl-PL" sz="1800" baseline="0" dirty="0" smtClean="0"/>
                        <a:t> Polonia PO 5,</a:t>
                      </a:r>
                      <a:r>
                        <a:rPr lang="pl-PL" sz="1800" dirty="0" smtClean="0"/>
                        <a:t>Motopompa pływająca Niagara 2,Agregat prądotwórczy</a:t>
                      </a:r>
                      <a:r>
                        <a:rPr lang="pl-PL" sz="1800" baseline="0" dirty="0" smtClean="0"/>
                        <a:t> Alko 2000 Pilarka do drewna </a:t>
                      </a:r>
                      <a:r>
                        <a:rPr lang="pl-PL" sz="1800" baseline="0" dirty="0" err="1" smtClean="0"/>
                        <a:t>Stihl</a:t>
                      </a:r>
                      <a:r>
                        <a:rPr lang="pl-PL" sz="1800" baseline="0" dirty="0" smtClean="0"/>
                        <a:t> MS 231</a:t>
                      </a:r>
                      <a:endParaRPr lang="pl-PL" sz="1800" dirty="0" smtClean="0"/>
                    </a:p>
                    <a:p>
                      <a:endParaRPr lang="pl-PL" sz="1800" dirty="0" smtClean="0"/>
                    </a:p>
                    <a:p>
                      <a:endParaRPr lang="pl-PL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4547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9679982"/>
              </p:ext>
            </p:extLst>
          </p:nvPr>
        </p:nvGraphicFramePr>
        <p:xfrm>
          <a:off x="0" y="-112541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1468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3034" y="0"/>
            <a:ext cx="10515600" cy="837127"/>
          </a:xfrm>
        </p:spPr>
        <p:txBody>
          <a:bodyPr>
            <a:normAutofit/>
          </a:bodyPr>
          <a:lstStyle/>
          <a:p>
            <a:r>
              <a:rPr lang="pl-PL" sz="3000" b="1" dirty="0"/>
              <a:t>Budżet p-</a:t>
            </a:r>
            <a:r>
              <a:rPr lang="pl-PL" sz="3000" b="1" dirty="0" err="1"/>
              <a:t>poż</a:t>
            </a:r>
            <a:r>
              <a:rPr lang="pl-PL" sz="3000" b="1" dirty="0"/>
              <a:t> na </a:t>
            </a:r>
            <a:r>
              <a:rPr lang="pl-PL" sz="3000" b="1" dirty="0" smtClean="0"/>
              <a:t>jednostki OSP </a:t>
            </a:r>
            <a:r>
              <a:rPr lang="pl-PL" sz="3000" b="1" dirty="0"/>
              <a:t>Gmina Kcynia </a:t>
            </a:r>
            <a:r>
              <a:rPr lang="pl-PL" sz="3000" b="1" dirty="0" smtClean="0"/>
              <a:t>2024 r</a:t>
            </a:r>
            <a:r>
              <a:rPr lang="pl-PL" sz="3000" dirty="0" smtClean="0"/>
              <a:t>.</a:t>
            </a:r>
            <a:endParaRPr lang="pl-PL" sz="30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5936970"/>
              </p:ext>
            </p:extLst>
          </p:nvPr>
        </p:nvGraphicFramePr>
        <p:xfrm>
          <a:off x="262464" y="707903"/>
          <a:ext cx="11656740" cy="5866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3846"/>
                <a:gridCol w="2606016"/>
                <a:gridCol w="2572116"/>
                <a:gridCol w="1828254"/>
                <a:gridCol w="1828254"/>
                <a:gridCol w="1828254"/>
              </a:tblGrid>
              <a:tr h="205449"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Lp.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Jednostka OSP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Budżet</a:t>
                      </a:r>
                      <a:r>
                        <a:rPr lang="pl-PL" sz="2000" baseline="0" dirty="0" smtClean="0"/>
                        <a:t> p-</a:t>
                      </a:r>
                      <a:r>
                        <a:rPr lang="pl-PL" sz="2000" baseline="0" dirty="0" err="1" smtClean="0"/>
                        <a:t>poż</a:t>
                      </a:r>
                      <a:r>
                        <a:rPr lang="pl-PL" sz="2000" baseline="0" dirty="0" smtClean="0"/>
                        <a:t>(2024 )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Fundusz sołecki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Dotacje celowe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suma</a:t>
                      </a:r>
                      <a:endParaRPr lang="pl-PL" sz="2000" dirty="0"/>
                    </a:p>
                  </a:txBody>
                  <a:tcPr/>
                </a:tc>
              </a:tr>
              <a:tr h="354612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l-PL" sz="2000" dirty="0" smtClean="0"/>
                        <a:t>  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OSP Chwaliszewo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r>
                        <a:rPr lang="pl-PL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884,02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pl-PL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500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10 384,02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4612"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2.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OSP Dobieszewo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pl-PL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466,46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pl-PL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000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10 466,46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461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2000" dirty="0" smtClean="0"/>
                        <a:t>3.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OSP Dziewierzewo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r>
                        <a:rPr lang="pl-PL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999,80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pl-PL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000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15 000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34 999,8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4168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2000" dirty="0" smtClean="0"/>
                        <a:t>4.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OSP Górki Zagajne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r>
                        <a:rPr lang="pl-PL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118,54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21 118,54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461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2000" dirty="0" smtClean="0"/>
                        <a:t>5.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OSP Gromadno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r>
                        <a:rPr lang="pl-PL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102,75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pl-PL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000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24 102,75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461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2000" dirty="0" smtClean="0"/>
                        <a:t>6.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OSP Kcynia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  <a:r>
                        <a:rPr lang="pl-PL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925,60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119  925,60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5408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2000" dirty="0" smtClean="0"/>
                        <a:t>7.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OSP JRS Kowalewko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r>
                        <a:rPr lang="pl-PL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860,19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16 860,19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461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2000" dirty="0" smtClean="0"/>
                        <a:t>8.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OSP </a:t>
                      </a:r>
                      <a:r>
                        <a:rPr lang="pl-P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Łankowice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r>
                        <a:rPr lang="pl-PL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195,35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pl-PL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000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r>
                        <a:rPr lang="pl-PL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195,35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1235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2000" dirty="0" smtClean="0"/>
                        <a:t>9.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OSP Mieczkowo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r>
                        <a:rPr lang="pl-PL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830,66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r>
                        <a:rPr lang="pl-PL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000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19 830,66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461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2000" dirty="0" smtClean="0"/>
                        <a:t>10.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OSP Sipiory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19 202,51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11 000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30 702,51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461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2000" dirty="0" smtClean="0"/>
                        <a:t>11.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OSP Żarczyn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8 353,94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8353,94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461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2000" dirty="0" smtClean="0"/>
                        <a:t>12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OSP Żurawia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r>
                        <a:rPr lang="pl-PL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673,30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3 000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14 673,30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4612">
                <a:tc>
                  <a:txBody>
                    <a:bodyPr/>
                    <a:lstStyle/>
                    <a:p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Suma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277 613,12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19 000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35 000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331 613,12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9294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00380"/>
          </a:xfrm>
        </p:spPr>
        <p:txBody>
          <a:bodyPr>
            <a:noAutofit/>
          </a:bodyPr>
          <a:lstStyle/>
          <a:p>
            <a:r>
              <a:rPr lang="pl-PL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Ilość wyjazdów OSP z gminy Kcynia wg zestawienia wyjazdów w </a:t>
            </a:r>
            <a:r>
              <a:rPr lang="pl-PL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pl-PL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</a:t>
            </a:r>
            <a:r>
              <a:rPr lang="pl-PL" sz="3000" dirty="0"/>
              <a:t/>
            </a:r>
            <a:br>
              <a:rPr lang="pl-PL" sz="3000" dirty="0"/>
            </a:br>
            <a:endParaRPr lang="pl-PL" sz="30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217237"/>
              </p:ext>
            </p:extLst>
          </p:nvPr>
        </p:nvGraphicFramePr>
        <p:xfrm>
          <a:off x="0" y="496275"/>
          <a:ext cx="12131899" cy="5782508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740854"/>
                <a:gridCol w="3322237"/>
                <a:gridCol w="2031547"/>
                <a:gridCol w="2031547"/>
                <a:gridCol w="2032907"/>
                <a:gridCol w="1972807"/>
              </a:tblGrid>
              <a:tr h="1083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Lp.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Jednostka OSP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Pożary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</a:rPr>
                        <a:t>Miejscowe Zagrożenia</a:t>
                      </a:r>
                      <a:endParaRPr lang="pl-PL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Alarmy Fałszywe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Razem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 anchor="ctr"/>
                </a:tc>
              </a:tr>
              <a:tr h="2708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1.</a:t>
                      </a:r>
                      <a:endParaRPr lang="pl-PL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</a:rPr>
                        <a:t>Chwaliszewo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</a:rPr>
                        <a:t>1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</a:rPr>
                        <a:t>2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</a:rPr>
                        <a:t>-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</a:rPr>
                        <a:t>3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</a:tr>
              <a:tr h="2708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2.</a:t>
                      </a:r>
                      <a:endParaRPr lang="pl-PL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</a:rPr>
                        <a:t>Dobieszewo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</a:rPr>
                        <a:t>3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</a:rPr>
                        <a:t>6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</a:rPr>
                        <a:t>-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</a:rPr>
                        <a:t>9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</a:tr>
              <a:tr h="2708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3.</a:t>
                      </a:r>
                      <a:endParaRPr lang="pl-PL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</a:rPr>
                        <a:t>Dziewierzewo (KSRG)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</a:rPr>
                        <a:t>8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</a:rPr>
                        <a:t>23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</a:rPr>
                        <a:t>1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</a:rPr>
                        <a:t>32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</a:tr>
              <a:tr h="2708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4.</a:t>
                      </a:r>
                      <a:endParaRPr lang="pl-PL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</a:rPr>
                        <a:t>Górki Zagajne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</a:rPr>
                        <a:t>1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</a:rPr>
                        <a:t>8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</a:rPr>
                        <a:t>-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</a:rPr>
                        <a:t>9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</a:tr>
              <a:tr h="2708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5.</a:t>
                      </a:r>
                      <a:endParaRPr lang="pl-PL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</a:rPr>
                        <a:t>Gromadno (KSRG)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</a:rPr>
                        <a:t>9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</a:rPr>
                        <a:t>17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</a:rPr>
                        <a:t>1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</a:rPr>
                        <a:t>27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</a:tr>
              <a:tr h="2708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</a:rPr>
                        <a:t>6.</a:t>
                      </a:r>
                      <a:endParaRPr lang="pl-PL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</a:rPr>
                        <a:t>Kcynia (KSRG)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</a:rPr>
                        <a:t>31</a:t>
                      </a:r>
                      <a:endParaRPr lang="pl-PL" sz="2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</a:rPr>
                        <a:t>94</a:t>
                      </a:r>
                      <a:endParaRPr lang="pl-PL" sz="2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</a:rPr>
                        <a:t>4</a:t>
                      </a:r>
                      <a:endParaRPr lang="pl-PL" sz="2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</a:rPr>
                        <a:t>129</a:t>
                      </a:r>
                      <a:endParaRPr lang="pl-PL" sz="2200" b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</a:tr>
              <a:tr h="2708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</a:rPr>
                        <a:t>7.</a:t>
                      </a:r>
                      <a:endParaRPr lang="pl-PL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Kowalewko</a:t>
                      </a:r>
                      <a:endParaRPr lang="pl-PL" sz="2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</a:rPr>
                        <a:t>5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</a:rPr>
                        <a:t>18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</a:rPr>
                        <a:t>1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</a:rPr>
                        <a:t>24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</a:tr>
              <a:tr h="2708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8.</a:t>
                      </a:r>
                      <a:endParaRPr lang="pl-PL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Łankowice</a:t>
                      </a:r>
                      <a:endParaRPr lang="pl-PL" sz="2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</a:rPr>
                        <a:t>3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</a:rPr>
                        <a:t>12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</a:rPr>
                        <a:t>-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</a:rPr>
                        <a:t>15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</a:tr>
              <a:tr h="2708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9.</a:t>
                      </a:r>
                      <a:endParaRPr lang="pl-PL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</a:rPr>
                        <a:t>Mieczkowo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</a:rPr>
                        <a:t>2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</a:rPr>
                        <a:t>2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</a:rPr>
                        <a:t>1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</a:rPr>
                        <a:t>5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</a:tr>
              <a:tr h="3023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10.</a:t>
                      </a:r>
                      <a:endParaRPr lang="pl-PL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</a:rPr>
                        <a:t>Sipiory (KSRG)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</a:rPr>
                        <a:t>7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</a:rPr>
                        <a:t>11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</a:rPr>
                        <a:t>2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</a:rPr>
                        <a:t>20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</a:tr>
              <a:tr h="2944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11.</a:t>
                      </a:r>
                      <a:endParaRPr lang="pl-PL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</a:rPr>
                        <a:t>Żarczyn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</a:rPr>
                        <a:t>-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</a:rPr>
                        <a:t>4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</a:rPr>
                        <a:t>-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</a:rPr>
                        <a:t>4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</a:tr>
              <a:tr h="3089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</a:rPr>
                        <a:t>12.</a:t>
                      </a:r>
                      <a:endParaRPr lang="pl-PL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</a:rPr>
                        <a:t>Żurawia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</a:rPr>
                        <a:t>5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</a:rPr>
                        <a:t>16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</a:rPr>
                        <a:t>1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</a:rPr>
                        <a:t>22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</a:tr>
              <a:tr h="30419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</a:rPr>
                        <a:t>Suma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</a:rPr>
                        <a:t>75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</a:rPr>
                        <a:t>213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</a:rPr>
                        <a:t>11</a:t>
                      </a:r>
                      <a:endParaRPr lang="pl-PL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</a:rPr>
                        <a:t>299</a:t>
                      </a:r>
                      <a:endParaRPr lang="pl-PL" sz="2200" b="1" dirty="0" smtClean="0">
                        <a:effectLst/>
                      </a:endParaRPr>
                    </a:p>
                  </a:txBody>
                  <a:tcPr marL="47297" marR="4729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591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45438</TotalTime>
  <Words>1436</Words>
  <Application>Microsoft Office PowerPoint</Application>
  <PresentationFormat>Panoramiczny</PresentationFormat>
  <Paragraphs>507</Paragraphs>
  <Slides>16</Slides>
  <Notes>1</Notes>
  <HiddenSlides>1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Motyw pakietu Office</vt:lpstr>
      <vt:lpstr>Sprawozdanie z działalności OSP z gminy Kcynia</vt:lpstr>
      <vt:lpstr>OSP w liczbach</vt:lpstr>
      <vt:lpstr>Krajowy System Ratowniczo-Gaśniczy</vt:lpstr>
      <vt:lpstr>Krajowy System Ratowniczo-Gaśniczy</vt:lpstr>
      <vt:lpstr>Jednostki pozasystemowe</vt:lpstr>
      <vt:lpstr>Jednostki pozasystemowe</vt:lpstr>
      <vt:lpstr>Prezentacja programu PowerPoint</vt:lpstr>
      <vt:lpstr>Budżet p-poż na jednostki OSP Gmina Kcynia 2024 r.</vt:lpstr>
      <vt:lpstr>Ilość wyjazdów OSP z gminy Kcynia wg zestawienia wyjazdów w 2024 r. </vt:lpstr>
      <vt:lpstr>Ilość wyjazdów OSP  z gminy Kcynia wg zestawienia wyjazdów w 2023 r. i 2024 r. </vt:lpstr>
      <vt:lpstr>Zawody OSP 2024 r.</vt:lpstr>
      <vt:lpstr>Gminne zawody sportowo-pożarnicze 06.2024 Górki Zagajne.</vt:lpstr>
      <vt:lpstr>Dotacja MSWiA</vt:lpstr>
      <vt:lpstr>Prezentacja programu PowerPoint</vt:lpstr>
      <vt:lpstr>Podsumowanie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Sprawozdanie z działalności OSP z gminy Kcynia</dc:title>
  <dc:creator>Komendant</dc:creator>
  <cp:lastModifiedBy>Komendant</cp:lastModifiedBy>
  <cp:revision>124</cp:revision>
  <cp:lastPrinted>2025-03-20T20:08:43Z</cp:lastPrinted>
  <dcterms:created xsi:type="dcterms:W3CDTF">2020-01-17T20:13:29Z</dcterms:created>
  <dcterms:modified xsi:type="dcterms:W3CDTF">2025-03-21T09:02:52Z</dcterms:modified>
</cp:coreProperties>
</file>